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8" r:id="rId3"/>
    <p:sldId id="256" r:id="rId4"/>
    <p:sldId id="257" r:id="rId5"/>
    <p:sldId id="259" r:id="rId6"/>
    <p:sldId id="260" r:id="rId7"/>
    <p:sldId id="262" r:id="rId8"/>
    <p:sldId id="261" r:id="rId9"/>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8" d="100"/>
          <a:sy n="108" d="100"/>
        </p:scale>
        <p:origin x="678"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C71DA902-C1B7-4DD9-839C-56022C443613}" type="datetimeFigureOut">
              <a:rPr lang="zh-CN" altLang="en-US" smtClean="0"/>
              <a:t>2019/3/25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3E1AE61-A620-44F5-84CF-F7F793350027}" type="slidenum">
              <a:rPr lang="zh-CN" altLang="en-US" smtClean="0"/>
              <a:t>‹#›</a:t>
            </a:fld>
            <a:endParaRPr lang="zh-CN" altLang="en-US"/>
          </a:p>
        </p:txBody>
      </p:sp>
    </p:spTree>
    <p:extLst>
      <p:ext uri="{BB962C8B-B14F-4D97-AF65-F5344CB8AC3E}">
        <p14:creationId xmlns:p14="http://schemas.microsoft.com/office/powerpoint/2010/main" val="930979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71DA902-C1B7-4DD9-839C-56022C443613}" type="datetimeFigureOut">
              <a:rPr lang="zh-CN" altLang="en-US" smtClean="0"/>
              <a:t>2019/3/25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3E1AE61-A620-44F5-84CF-F7F793350027}" type="slidenum">
              <a:rPr lang="zh-CN" altLang="en-US" smtClean="0"/>
              <a:t>‹#›</a:t>
            </a:fld>
            <a:endParaRPr lang="zh-CN" altLang="en-US"/>
          </a:p>
        </p:txBody>
      </p:sp>
    </p:spTree>
    <p:extLst>
      <p:ext uri="{BB962C8B-B14F-4D97-AF65-F5344CB8AC3E}">
        <p14:creationId xmlns:p14="http://schemas.microsoft.com/office/powerpoint/2010/main" val="40395405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71DA902-C1B7-4DD9-839C-56022C443613}" type="datetimeFigureOut">
              <a:rPr lang="zh-CN" altLang="en-US" smtClean="0"/>
              <a:t>2019/3/25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3E1AE61-A620-44F5-84CF-F7F793350027}" type="slidenum">
              <a:rPr lang="zh-CN" altLang="en-US" smtClean="0"/>
              <a:t>‹#›</a:t>
            </a:fld>
            <a:endParaRPr lang="zh-CN" altLang="en-US"/>
          </a:p>
        </p:txBody>
      </p:sp>
    </p:spTree>
    <p:extLst>
      <p:ext uri="{BB962C8B-B14F-4D97-AF65-F5344CB8AC3E}">
        <p14:creationId xmlns:p14="http://schemas.microsoft.com/office/powerpoint/2010/main" val="30623376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C71DA902-C1B7-4DD9-839C-56022C443613}" type="datetimeFigureOut">
              <a:rPr lang="zh-CN" altLang="en-US" smtClean="0"/>
              <a:t>2019/3/25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3E1AE61-A620-44F5-84CF-F7F793350027}" type="slidenum">
              <a:rPr lang="zh-CN" altLang="en-US" smtClean="0"/>
              <a:t>‹#›</a:t>
            </a:fld>
            <a:endParaRPr lang="zh-CN" altLang="en-US"/>
          </a:p>
        </p:txBody>
      </p:sp>
    </p:spTree>
    <p:extLst>
      <p:ext uri="{BB962C8B-B14F-4D97-AF65-F5344CB8AC3E}">
        <p14:creationId xmlns:p14="http://schemas.microsoft.com/office/powerpoint/2010/main" val="3975987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C71DA902-C1B7-4DD9-839C-56022C443613}" type="datetimeFigureOut">
              <a:rPr lang="zh-CN" altLang="en-US" smtClean="0"/>
              <a:t>2019/3/25</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3E1AE61-A620-44F5-84CF-F7F793350027}" type="slidenum">
              <a:rPr lang="zh-CN" altLang="en-US" smtClean="0"/>
              <a:t>‹#›</a:t>
            </a:fld>
            <a:endParaRPr lang="zh-CN" altLang="en-US"/>
          </a:p>
        </p:txBody>
      </p:sp>
    </p:spTree>
    <p:extLst>
      <p:ext uri="{BB962C8B-B14F-4D97-AF65-F5344CB8AC3E}">
        <p14:creationId xmlns:p14="http://schemas.microsoft.com/office/powerpoint/2010/main" val="3443978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C71DA902-C1B7-4DD9-839C-56022C443613}" type="datetimeFigureOut">
              <a:rPr lang="zh-CN" altLang="en-US" smtClean="0"/>
              <a:t>2019/3/25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3E1AE61-A620-44F5-84CF-F7F793350027}" type="slidenum">
              <a:rPr lang="zh-CN" altLang="en-US" smtClean="0"/>
              <a:t>‹#›</a:t>
            </a:fld>
            <a:endParaRPr lang="zh-CN" altLang="en-US"/>
          </a:p>
        </p:txBody>
      </p:sp>
    </p:spTree>
    <p:extLst>
      <p:ext uri="{BB962C8B-B14F-4D97-AF65-F5344CB8AC3E}">
        <p14:creationId xmlns:p14="http://schemas.microsoft.com/office/powerpoint/2010/main" val="2493471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C71DA902-C1B7-4DD9-839C-56022C443613}" type="datetimeFigureOut">
              <a:rPr lang="zh-CN" altLang="en-US" smtClean="0"/>
              <a:t>2019/3/25</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3E1AE61-A620-44F5-84CF-F7F793350027}" type="slidenum">
              <a:rPr lang="zh-CN" altLang="en-US" smtClean="0"/>
              <a:t>‹#›</a:t>
            </a:fld>
            <a:endParaRPr lang="zh-CN" altLang="en-US"/>
          </a:p>
        </p:txBody>
      </p:sp>
    </p:spTree>
    <p:extLst>
      <p:ext uri="{BB962C8B-B14F-4D97-AF65-F5344CB8AC3E}">
        <p14:creationId xmlns:p14="http://schemas.microsoft.com/office/powerpoint/2010/main" val="21242083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C71DA902-C1B7-4DD9-839C-56022C443613}" type="datetimeFigureOut">
              <a:rPr lang="zh-CN" altLang="en-US" smtClean="0"/>
              <a:t>2019/3/25</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3E1AE61-A620-44F5-84CF-F7F793350027}" type="slidenum">
              <a:rPr lang="zh-CN" altLang="en-US" smtClean="0"/>
              <a:t>‹#›</a:t>
            </a:fld>
            <a:endParaRPr lang="zh-CN" altLang="en-US"/>
          </a:p>
        </p:txBody>
      </p:sp>
    </p:spTree>
    <p:extLst>
      <p:ext uri="{BB962C8B-B14F-4D97-AF65-F5344CB8AC3E}">
        <p14:creationId xmlns:p14="http://schemas.microsoft.com/office/powerpoint/2010/main" val="188925526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C71DA902-C1B7-4DD9-839C-56022C443613}" type="datetimeFigureOut">
              <a:rPr lang="zh-CN" altLang="en-US" smtClean="0"/>
              <a:t>2019/3/25</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3E1AE61-A620-44F5-84CF-F7F793350027}" type="slidenum">
              <a:rPr lang="zh-CN" altLang="en-US" smtClean="0"/>
              <a:t>‹#›</a:t>
            </a:fld>
            <a:endParaRPr lang="zh-CN" altLang="en-US"/>
          </a:p>
        </p:txBody>
      </p:sp>
    </p:spTree>
    <p:extLst>
      <p:ext uri="{BB962C8B-B14F-4D97-AF65-F5344CB8AC3E}">
        <p14:creationId xmlns:p14="http://schemas.microsoft.com/office/powerpoint/2010/main" val="8977271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C71DA902-C1B7-4DD9-839C-56022C443613}" type="datetimeFigureOut">
              <a:rPr lang="zh-CN" altLang="en-US" smtClean="0"/>
              <a:t>2019/3/25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3E1AE61-A620-44F5-84CF-F7F793350027}" type="slidenum">
              <a:rPr lang="zh-CN" altLang="en-US" smtClean="0"/>
              <a:t>‹#›</a:t>
            </a:fld>
            <a:endParaRPr lang="zh-CN" altLang="en-US"/>
          </a:p>
        </p:txBody>
      </p:sp>
    </p:spTree>
    <p:extLst>
      <p:ext uri="{BB962C8B-B14F-4D97-AF65-F5344CB8AC3E}">
        <p14:creationId xmlns:p14="http://schemas.microsoft.com/office/powerpoint/2010/main" val="5343276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C71DA902-C1B7-4DD9-839C-56022C443613}" type="datetimeFigureOut">
              <a:rPr lang="zh-CN" altLang="en-US" smtClean="0"/>
              <a:t>2019/3/25</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3E1AE61-A620-44F5-84CF-F7F793350027}" type="slidenum">
              <a:rPr lang="zh-CN" altLang="en-US" smtClean="0"/>
              <a:t>‹#›</a:t>
            </a:fld>
            <a:endParaRPr lang="zh-CN" altLang="en-US"/>
          </a:p>
        </p:txBody>
      </p:sp>
    </p:spTree>
    <p:extLst>
      <p:ext uri="{BB962C8B-B14F-4D97-AF65-F5344CB8AC3E}">
        <p14:creationId xmlns:p14="http://schemas.microsoft.com/office/powerpoint/2010/main" val="703624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1DA902-C1B7-4DD9-839C-56022C443613}" type="datetimeFigureOut">
              <a:rPr lang="zh-CN" altLang="en-US" smtClean="0"/>
              <a:t>2019/3/25</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E1AE61-A620-44F5-84CF-F7F793350027}" type="slidenum">
              <a:rPr lang="zh-CN" altLang="en-US" smtClean="0"/>
              <a:t>‹#›</a:t>
            </a:fld>
            <a:endParaRPr lang="zh-CN" altLang="en-US"/>
          </a:p>
        </p:txBody>
      </p:sp>
    </p:spTree>
    <p:extLst>
      <p:ext uri="{BB962C8B-B14F-4D97-AF65-F5344CB8AC3E}">
        <p14:creationId xmlns:p14="http://schemas.microsoft.com/office/powerpoint/2010/main" val="9090266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2944091" y="1325707"/>
            <a:ext cx="4555836" cy="1325563"/>
          </a:xfrm>
        </p:spPr>
        <p:txBody>
          <a:bodyPr/>
          <a:lstStyle/>
          <a:p>
            <a:r>
              <a:rPr lang="en-US" altLang="zh-CN" dirty="0"/>
              <a:t>How to use RAA</a:t>
            </a:r>
            <a:endParaRPr lang="zh-CN" altLang="en-US" dirty="0"/>
          </a:p>
        </p:txBody>
      </p:sp>
      <p:sp>
        <p:nvSpPr>
          <p:cNvPr id="4" name="文本框 3"/>
          <p:cNvSpPr txBox="1"/>
          <p:nvPr/>
        </p:nvSpPr>
        <p:spPr>
          <a:xfrm>
            <a:off x="2816947" y="3131128"/>
            <a:ext cx="7188200" cy="1323439"/>
          </a:xfrm>
          <a:prstGeom prst="rect">
            <a:avLst/>
          </a:prstGeom>
          <a:noFill/>
        </p:spPr>
        <p:txBody>
          <a:bodyPr wrap="square" rtlCol="0">
            <a:spAutoFit/>
          </a:bodyPr>
          <a:lstStyle/>
          <a:p>
            <a:r>
              <a:rPr lang="en-US" altLang="zh-CN" sz="2000" dirty="0"/>
              <a:t>---Beijing </a:t>
            </a:r>
            <a:r>
              <a:rPr lang="en-US" altLang="zh-CN" sz="2000" dirty="0" err="1"/>
              <a:t>Eastforce</a:t>
            </a:r>
            <a:r>
              <a:rPr lang="en-US" altLang="zh-CN" sz="2000" dirty="0"/>
              <a:t> Superconducting Technology Co., Ltd.</a:t>
            </a:r>
          </a:p>
          <a:p>
            <a:endParaRPr lang="en-US" altLang="zh-CN" sz="2000" dirty="0"/>
          </a:p>
          <a:p>
            <a:r>
              <a:rPr lang="en-US" altLang="zh-CN" sz="2000" dirty="0"/>
              <a:t>---www.eastfs.com</a:t>
            </a:r>
          </a:p>
          <a:p>
            <a:endParaRPr lang="zh-CN" altLang="en-US" sz="2000" dirty="0"/>
          </a:p>
        </p:txBody>
      </p:sp>
      <p:pic>
        <p:nvPicPr>
          <p:cNvPr id="3" name="图片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71709" y="4611255"/>
            <a:ext cx="1456748" cy="1456748"/>
          </a:xfrm>
          <a:prstGeom prst="rect">
            <a:avLst/>
          </a:prstGeom>
        </p:spPr>
      </p:pic>
    </p:spTree>
    <p:extLst>
      <p:ext uri="{BB962C8B-B14F-4D97-AF65-F5344CB8AC3E}">
        <p14:creationId xmlns:p14="http://schemas.microsoft.com/office/powerpoint/2010/main" val="31258021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078181" y="193963"/>
            <a:ext cx="8626763" cy="1200329"/>
          </a:xfrm>
          <a:prstGeom prst="rect">
            <a:avLst/>
          </a:prstGeom>
          <a:noFill/>
        </p:spPr>
        <p:txBody>
          <a:bodyPr wrap="square" rtlCol="0">
            <a:spAutoFit/>
          </a:bodyPr>
          <a:lstStyle/>
          <a:p>
            <a:r>
              <a:rPr lang="en-US" altLang="zh-CN" dirty="0"/>
              <a:t>The RAA code has more than 1000 lines, written in ANSYS-APDL language. Before using the RAA code, make sure  you have ANSYS with </a:t>
            </a:r>
            <a:r>
              <a:rPr lang="en-US" altLang="zh-CN" dirty="0" err="1"/>
              <a:t>Multiphysics</a:t>
            </a:r>
            <a:r>
              <a:rPr lang="en-US" altLang="zh-CN" dirty="0"/>
              <a:t> or </a:t>
            </a:r>
            <a:r>
              <a:rPr lang="en-US" altLang="zh-CN" dirty="0" err="1"/>
              <a:t>Emag</a:t>
            </a:r>
            <a:r>
              <a:rPr lang="en-US" altLang="zh-CN" dirty="0"/>
              <a:t> license on your computer.   In general, the RAA is independent to the version of ANSYS. But we recommend ANSYS 14.5 and ANSYS 15.0. as the first choice. </a:t>
            </a:r>
            <a:endParaRPr lang="zh-CN" altLang="en-US" dirty="0"/>
          </a:p>
        </p:txBody>
      </p:sp>
      <p:sp>
        <p:nvSpPr>
          <p:cNvPr id="6" name="文本框 5"/>
          <p:cNvSpPr txBox="1"/>
          <p:nvPr/>
        </p:nvSpPr>
        <p:spPr>
          <a:xfrm>
            <a:off x="471055" y="508000"/>
            <a:ext cx="1265381" cy="523220"/>
          </a:xfrm>
          <a:prstGeom prst="rect">
            <a:avLst/>
          </a:prstGeom>
          <a:noFill/>
        </p:spPr>
        <p:txBody>
          <a:bodyPr wrap="square" rtlCol="0">
            <a:spAutoFit/>
          </a:bodyPr>
          <a:lstStyle/>
          <a:p>
            <a:r>
              <a:rPr lang="en-US" altLang="zh-CN" sz="2800" dirty="0">
                <a:solidFill>
                  <a:srgbClr val="C00000"/>
                </a:solidFill>
              </a:rPr>
              <a:t>Step 1</a:t>
            </a:r>
            <a:endParaRPr lang="zh-CN" altLang="en-US" sz="2800" dirty="0">
              <a:solidFill>
                <a:srgbClr val="C00000"/>
              </a:solidFill>
            </a:endParaRPr>
          </a:p>
        </p:txBody>
      </p:sp>
      <p:grpSp>
        <p:nvGrpSpPr>
          <p:cNvPr id="2" name="组合 1"/>
          <p:cNvGrpSpPr/>
          <p:nvPr/>
        </p:nvGrpSpPr>
        <p:grpSpPr>
          <a:xfrm>
            <a:off x="2826327" y="1744256"/>
            <a:ext cx="8767293" cy="4718614"/>
            <a:chOff x="600364" y="1753493"/>
            <a:chExt cx="8767293" cy="4718614"/>
          </a:xfrm>
        </p:grpSpPr>
        <p:pic>
          <p:nvPicPr>
            <p:cNvPr id="5" name="图片 4"/>
            <p:cNvPicPr>
              <a:picLocks noChangeAspect="1"/>
            </p:cNvPicPr>
            <p:nvPr/>
          </p:nvPicPr>
          <p:blipFill>
            <a:blip r:embed="rId2"/>
            <a:stretch>
              <a:fillRect/>
            </a:stretch>
          </p:blipFill>
          <p:spPr>
            <a:xfrm>
              <a:off x="3602181" y="1753493"/>
              <a:ext cx="5765476" cy="4718614"/>
            </a:xfrm>
            <a:prstGeom prst="rect">
              <a:avLst/>
            </a:prstGeom>
          </p:spPr>
        </p:pic>
        <p:cxnSp>
          <p:nvCxnSpPr>
            <p:cNvPr id="3" name="直接箭头连接符 2"/>
            <p:cNvCxnSpPr>
              <a:stCxn id="7" idx="3"/>
            </p:cNvCxnSpPr>
            <p:nvPr/>
          </p:nvCxnSpPr>
          <p:spPr>
            <a:xfrm flipV="1">
              <a:off x="3001818" y="2612903"/>
              <a:ext cx="1293092" cy="1266263"/>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7" name="文本框 6"/>
            <p:cNvSpPr txBox="1"/>
            <p:nvPr/>
          </p:nvSpPr>
          <p:spPr>
            <a:xfrm>
              <a:off x="600364" y="3556000"/>
              <a:ext cx="2401454" cy="646331"/>
            </a:xfrm>
            <a:prstGeom prst="rect">
              <a:avLst/>
            </a:prstGeom>
            <a:noFill/>
          </p:spPr>
          <p:txBody>
            <a:bodyPr wrap="square" rtlCol="0">
              <a:spAutoFit/>
            </a:bodyPr>
            <a:lstStyle/>
            <a:p>
              <a:r>
                <a:rPr lang="en-US" altLang="zh-CN" dirty="0"/>
                <a:t>Choose license to </a:t>
              </a:r>
              <a:r>
                <a:rPr lang="en-US" altLang="zh-CN" dirty="0" err="1"/>
                <a:t>Multiphysics</a:t>
              </a:r>
              <a:r>
                <a:rPr lang="en-US" altLang="zh-CN" dirty="0"/>
                <a:t> or </a:t>
              </a:r>
              <a:r>
                <a:rPr lang="en-US" altLang="zh-CN" dirty="0" err="1"/>
                <a:t>Emag</a:t>
              </a:r>
              <a:endParaRPr lang="zh-CN" altLang="en-US" dirty="0"/>
            </a:p>
          </p:txBody>
        </p:sp>
      </p:grpSp>
      <p:sp>
        <p:nvSpPr>
          <p:cNvPr id="8" name="文本框 7"/>
          <p:cNvSpPr txBox="1"/>
          <p:nvPr/>
        </p:nvSpPr>
        <p:spPr>
          <a:xfrm>
            <a:off x="471055" y="1566991"/>
            <a:ext cx="1764145" cy="523220"/>
          </a:xfrm>
          <a:prstGeom prst="rect">
            <a:avLst/>
          </a:prstGeom>
          <a:noFill/>
        </p:spPr>
        <p:txBody>
          <a:bodyPr wrap="square" rtlCol="0">
            <a:spAutoFit/>
          </a:bodyPr>
          <a:lstStyle/>
          <a:p>
            <a:r>
              <a:rPr lang="en-US" altLang="zh-CN" sz="2800" dirty="0">
                <a:solidFill>
                  <a:srgbClr val="C00000"/>
                </a:solidFill>
              </a:rPr>
              <a:t>Step 1-1</a:t>
            </a:r>
            <a:endParaRPr lang="zh-CN" altLang="en-US" sz="2800" dirty="0">
              <a:solidFill>
                <a:srgbClr val="C00000"/>
              </a:solidFill>
            </a:endParaRPr>
          </a:p>
        </p:txBody>
      </p:sp>
      <p:sp>
        <p:nvSpPr>
          <p:cNvPr id="9" name="文本框 8"/>
          <p:cNvSpPr txBox="1"/>
          <p:nvPr/>
        </p:nvSpPr>
        <p:spPr>
          <a:xfrm>
            <a:off x="458932" y="3608318"/>
            <a:ext cx="1764145" cy="523220"/>
          </a:xfrm>
          <a:prstGeom prst="rect">
            <a:avLst/>
          </a:prstGeom>
          <a:noFill/>
        </p:spPr>
        <p:txBody>
          <a:bodyPr wrap="square" rtlCol="0">
            <a:spAutoFit/>
          </a:bodyPr>
          <a:lstStyle/>
          <a:p>
            <a:r>
              <a:rPr lang="en-US" altLang="zh-CN" sz="2800" dirty="0">
                <a:solidFill>
                  <a:srgbClr val="C00000"/>
                </a:solidFill>
              </a:rPr>
              <a:t>Step 1-2</a:t>
            </a:r>
            <a:endParaRPr lang="zh-CN" altLang="en-US" sz="2800" dirty="0">
              <a:solidFill>
                <a:srgbClr val="C00000"/>
              </a:solidFill>
            </a:endParaRPr>
          </a:p>
        </p:txBody>
      </p:sp>
      <p:sp>
        <p:nvSpPr>
          <p:cNvPr id="10" name="文本框 9"/>
          <p:cNvSpPr txBox="1"/>
          <p:nvPr/>
        </p:nvSpPr>
        <p:spPr>
          <a:xfrm>
            <a:off x="2223077" y="1628546"/>
            <a:ext cx="3186545" cy="923330"/>
          </a:xfrm>
          <a:prstGeom prst="rect">
            <a:avLst/>
          </a:prstGeom>
          <a:noFill/>
        </p:spPr>
        <p:txBody>
          <a:bodyPr wrap="square" rtlCol="0">
            <a:spAutoFit/>
          </a:bodyPr>
          <a:lstStyle/>
          <a:p>
            <a:r>
              <a:rPr lang="en-US" altLang="zh-CN" dirty="0"/>
              <a:t>RUN “Mechanical APDL Product Launcher to set license and Working Directory</a:t>
            </a:r>
            <a:endParaRPr lang="zh-CN" altLang="en-US" dirty="0"/>
          </a:p>
        </p:txBody>
      </p:sp>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86036" y="1705111"/>
            <a:ext cx="341745" cy="548591"/>
          </a:xfrm>
          <a:prstGeom prst="rect">
            <a:avLst/>
          </a:prstGeom>
        </p:spPr>
      </p:pic>
    </p:spTree>
    <p:extLst>
      <p:ext uri="{BB962C8B-B14F-4D97-AF65-F5344CB8AC3E}">
        <p14:creationId xmlns:p14="http://schemas.microsoft.com/office/powerpoint/2010/main" val="3066053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364509" y="584944"/>
            <a:ext cx="8626763" cy="369332"/>
          </a:xfrm>
          <a:prstGeom prst="rect">
            <a:avLst/>
          </a:prstGeom>
          <a:noFill/>
        </p:spPr>
        <p:txBody>
          <a:bodyPr wrap="square" rtlCol="0">
            <a:spAutoFit/>
          </a:bodyPr>
          <a:lstStyle/>
          <a:p>
            <a:r>
              <a:rPr lang="en-US" altLang="zh-CN" dirty="0"/>
              <a:t>Unzip all the “.mac”  files into ANSYS working directory. </a:t>
            </a:r>
            <a:endParaRPr lang="zh-CN" altLang="en-US" dirty="0"/>
          </a:p>
        </p:txBody>
      </p:sp>
      <p:pic>
        <p:nvPicPr>
          <p:cNvPr id="5" name="图片 4"/>
          <p:cNvPicPr>
            <a:picLocks noChangeAspect="1"/>
          </p:cNvPicPr>
          <p:nvPr/>
        </p:nvPicPr>
        <p:blipFill>
          <a:blip r:embed="rId2"/>
          <a:stretch>
            <a:fillRect/>
          </a:stretch>
        </p:blipFill>
        <p:spPr>
          <a:xfrm>
            <a:off x="6059054" y="1707311"/>
            <a:ext cx="5765476" cy="4718614"/>
          </a:xfrm>
          <a:prstGeom prst="rect">
            <a:avLst/>
          </a:prstGeom>
        </p:spPr>
      </p:pic>
      <p:sp>
        <p:nvSpPr>
          <p:cNvPr id="6" name="文本框 5"/>
          <p:cNvSpPr txBox="1"/>
          <p:nvPr/>
        </p:nvSpPr>
        <p:spPr>
          <a:xfrm>
            <a:off x="471055" y="508000"/>
            <a:ext cx="1265381" cy="523220"/>
          </a:xfrm>
          <a:prstGeom prst="rect">
            <a:avLst/>
          </a:prstGeom>
          <a:noFill/>
        </p:spPr>
        <p:txBody>
          <a:bodyPr wrap="square" rtlCol="0">
            <a:spAutoFit/>
          </a:bodyPr>
          <a:lstStyle/>
          <a:p>
            <a:r>
              <a:rPr lang="en-US" altLang="zh-CN" sz="2800" dirty="0">
                <a:solidFill>
                  <a:srgbClr val="C00000"/>
                </a:solidFill>
              </a:rPr>
              <a:t>Step 2</a:t>
            </a:r>
            <a:endParaRPr lang="zh-CN" altLang="en-US" sz="2800" dirty="0">
              <a:solidFill>
                <a:srgbClr val="C00000"/>
              </a:solidFill>
            </a:endParaRPr>
          </a:p>
        </p:txBody>
      </p:sp>
      <p:sp>
        <p:nvSpPr>
          <p:cNvPr id="7" name="矩形 6"/>
          <p:cNvSpPr/>
          <p:nvPr/>
        </p:nvSpPr>
        <p:spPr>
          <a:xfrm>
            <a:off x="277091" y="1951520"/>
            <a:ext cx="6096000" cy="1754326"/>
          </a:xfrm>
          <a:prstGeom prst="rect">
            <a:avLst/>
          </a:prstGeom>
        </p:spPr>
        <p:txBody>
          <a:bodyPr>
            <a:spAutoFit/>
          </a:bodyPr>
          <a:lstStyle/>
          <a:p>
            <a:r>
              <a:rPr lang="zh-CN" altLang="en-US" dirty="0"/>
              <a:t>File description:</a:t>
            </a:r>
          </a:p>
          <a:p>
            <a:r>
              <a:rPr lang="en-US" altLang="zh-CN" dirty="0"/>
              <a:t>1. </a:t>
            </a:r>
            <a:r>
              <a:rPr lang="zh-CN" altLang="en-US" dirty="0"/>
              <a:t>RAA_YBCO_step.mac </a:t>
            </a:r>
            <a:r>
              <a:rPr lang="en-US" altLang="zh-CN" dirty="0"/>
              <a:t>--------- Parameter setting</a:t>
            </a:r>
            <a:r>
              <a:rPr lang="zh-CN" altLang="en-US" dirty="0"/>
              <a:t> File</a:t>
            </a:r>
          </a:p>
          <a:p>
            <a:r>
              <a:rPr lang="en-US" altLang="zh-CN" dirty="0"/>
              <a:t>2. </a:t>
            </a:r>
            <a:r>
              <a:rPr lang="zh-CN" altLang="en-US" dirty="0"/>
              <a:t>RAA_YBCO_main.mac</a:t>
            </a:r>
            <a:r>
              <a:rPr lang="en-US" altLang="zh-CN" dirty="0"/>
              <a:t>---------</a:t>
            </a:r>
            <a:r>
              <a:rPr lang="zh-CN" altLang="en-US" dirty="0"/>
              <a:t> Geometric Modeling</a:t>
            </a:r>
          </a:p>
          <a:p>
            <a:r>
              <a:rPr lang="en-US" altLang="zh-CN" dirty="0"/>
              <a:t>3. </a:t>
            </a:r>
            <a:r>
              <a:rPr lang="zh-CN" altLang="en-US" dirty="0"/>
              <a:t>RAA_YBCO_loop.mac</a:t>
            </a:r>
            <a:r>
              <a:rPr lang="en-US" altLang="zh-CN" dirty="0"/>
              <a:t>----------</a:t>
            </a:r>
            <a:r>
              <a:rPr lang="zh-CN" altLang="en-US" dirty="0"/>
              <a:t>Model iteration</a:t>
            </a:r>
          </a:p>
          <a:p>
            <a:r>
              <a:rPr lang="en-US" altLang="zh-CN" dirty="0"/>
              <a:t>4. </a:t>
            </a:r>
            <a:r>
              <a:rPr lang="zh-CN" altLang="en-US" dirty="0"/>
              <a:t>RAA_YBCO_cal_up.mac</a:t>
            </a:r>
            <a:r>
              <a:rPr lang="en-US" altLang="zh-CN" dirty="0"/>
              <a:t>---------</a:t>
            </a:r>
            <a:r>
              <a:rPr lang="zh-CN" altLang="en-US" dirty="0"/>
              <a:t> Loss Calculation</a:t>
            </a:r>
          </a:p>
          <a:p>
            <a:r>
              <a:rPr lang="en-US" altLang="zh-CN" dirty="0"/>
              <a:t>5. </a:t>
            </a:r>
            <a:r>
              <a:rPr lang="zh-CN" altLang="en-US" dirty="0"/>
              <a:t>RAA_YBCO_output_up.mac</a:t>
            </a:r>
            <a:r>
              <a:rPr lang="en-US" altLang="zh-CN" dirty="0"/>
              <a:t>------</a:t>
            </a:r>
            <a:r>
              <a:rPr lang="zh-CN" altLang="en-US" dirty="0"/>
              <a:t> Result Output</a:t>
            </a:r>
          </a:p>
        </p:txBody>
      </p:sp>
      <p:cxnSp>
        <p:nvCxnSpPr>
          <p:cNvPr id="8" name="直接箭头连接符 7"/>
          <p:cNvCxnSpPr/>
          <p:nvPr/>
        </p:nvCxnSpPr>
        <p:spPr>
          <a:xfrm flipV="1">
            <a:off x="5818909" y="4458881"/>
            <a:ext cx="1108363" cy="36838"/>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9" name="文本框 8"/>
          <p:cNvSpPr txBox="1"/>
          <p:nvPr/>
        </p:nvSpPr>
        <p:spPr>
          <a:xfrm>
            <a:off x="3537528" y="4311053"/>
            <a:ext cx="2401454" cy="369332"/>
          </a:xfrm>
          <a:prstGeom prst="rect">
            <a:avLst/>
          </a:prstGeom>
          <a:noFill/>
        </p:spPr>
        <p:txBody>
          <a:bodyPr wrap="square" rtlCol="0">
            <a:spAutoFit/>
          </a:bodyPr>
          <a:lstStyle/>
          <a:p>
            <a:r>
              <a:rPr lang="en-US" altLang="zh-CN" dirty="0"/>
              <a:t>Set working directory</a:t>
            </a:r>
            <a:endParaRPr lang="zh-CN" altLang="en-US" dirty="0"/>
          </a:p>
        </p:txBody>
      </p:sp>
    </p:spTree>
    <p:extLst>
      <p:ext uri="{BB962C8B-B14F-4D97-AF65-F5344CB8AC3E}">
        <p14:creationId xmlns:p14="http://schemas.microsoft.com/office/powerpoint/2010/main" val="29426261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1893455" y="4184767"/>
            <a:ext cx="3648363" cy="954977"/>
          </a:xfrm>
          <a:prstGeom prst="rect">
            <a:avLst/>
          </a:prstGeom>
          <a:ln>
            <a:prstDash val="lgDash"/>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4" name="矩形 3"/>
          <p:cNvSpPr/>
          <p:nvPr/>
        </p:nvSpPr>
        <p:spPr>
          <a:xfrm>
            <a:off x="2133600" y="508000"/>
            <a:ext cx="7915564" cy="646331"/>
          </a:xfrm>
          <a:prstGeom prst="rect">
            <a:avLst/>
          </a:prstGeom>
        </p:spPr>
        <p:txBody>
          <a:bodyPr wrap="square">
            <a:spAutoFit/>
          </a:bodyPr>
          <a:lstStyle/>
          <a:p>
            <a:r>
              <a:rPr lang="en-US" altLang="zh-CN" dirty="0"/>
              <a:t>The “.mac” file can be edited by any text editing software. We suggest </a:t>
            </a:r>
            <a:r>
              <a:rPr lang="en-US" altLang="zh-CN" dirty="0" err="1"/>
              <a:t>UltraEdit</a:t>
            </a:r>
            <a:r>
              <a:rPr lang="en-US" altLang="zh-CN" dirty="0"/>
              <a:t> as an editing tool. </a:t>
            </a:r>
            <a:endParaRPr lang="zh-CN" altLang="en-US" dirty="0"/>
          </a:p>
        </p:txBody>
      </p:sp>
      <p:sp>
        <p:nvSpPr>
          <p:cNvPr id="5" name="文本框 4"/>
          <p:cNvSpPr txBox="1"/>
          <p:nvPr/>
        </p:nvSpPr>
        <p:spPr>
          <a:xfrm>
            <a:off x="471055" y="508000"/>
            <a:ext cx="1265381" cy="523220"/>
          </a:xfrm>
          <a:prstGeom prst="rect">
            <a:avLst/>
          </a:prstGeom>
          <a:noFill/>
        </p:spPr>
        <p:txBody>
          <a:bodyPr wrap="square" rtlCol="0">
            <a:spAutoFit/>
          </a:bodyPr>
          <a:lstStyle/>
          <a:p>
            <a:r>
              <a:rPr lang="en-US" altLang="zh-CN" sz="2800" dirty="0">
                <a:solidFill>
                  <a:srgbClr val="C00000"/>
                </a:solidFill>
              </a:rPr>
              <a:t>Step 3</a:t>
            </a:r>
            <a:endParaRPr lang="zh-CN" altLang="en-US" sz="2800" dirty="0">
              <a:solidFill>
                <a:srgbClr val="C00000"/>
              </a:solidFill>
            </a:endParaRPr>
          </a:p>
        </p:txBody>
      </p:sp>
      <p:sp>
        <p:nvSpPr>
          <p:cNvPr id="6" name="矩形 5"/>
          <p:cNvSpPr/>
          <p:nvPr/>
        </p:nvSpPr>
        <p:spPr>
          <a:xfrm>
            <a:off x="307652" y="1333056"/>
            <a:ext cx="6096000" cy="1754326"/>
          </a:xfrm>
          <a:prstGeom prst="rect">
            <a:avLst/>
          </a:prstGeom>
        </p:spPr>
        <p:txBody>
          <a:bodyPr>
            <a:spAutoFit/>
          </a:bodyPr>
          <a:lstStyle/>
          <a:p>
            <a:r>
              <a:rPr lang="zh-CN" altLang="en-US" dirty="0"/>
              <a:t>File description:</a:t>
            </a:r>
          </a:p>
          <a:p>
            <a:r>
              <a:rPr lang="en-US" altLang="zh-CN" dirty="0"/>
              <a:t>1. </a:t>
            </a:r>
            <a:r>
              <a:rPr lang="zh-CN" altLang="en-US" dirty="0"/>
              <a:t>RAA_YBCO_step.mac </a:t>
            </a:r>
            <a:r>
              <a:rPr lang="en-US" altLang="zh-CN" dirty="0"/>
              <a:t>-------- </a:t>
            </a:r>
            <a:r>
              <a:rPr lang="zh-CN" altLang="en-US" dirty="0"/>
              <a:t>Main File</a:t>
            </a:r>
          </a:p>
          <a:p>
            <a:r>
              <a:rPr lang="en-US" altLang="zh-CN" dirty="0"/>
              <a:t>2. </a:t>
            </a:r>
            <a:r>
              <a:rPr lang="zh-CN" altLang="en-US" dirty="0"/>
              <a:t>RAA_YBCO_main.mac</a:t>
            </a:r>
            <a:r>
              <a:rPr lang="en-US" altLang="zh-CN" dirty="0"/>
              <a:t>--------</a:t>
            </a:r>
            <a:r>
              <a:rPr lang="zh-CN" altLang="en-US" dirty="0"/>
              <a:t> Geometric Modeling</a:t>
            </a:r>
          </a:p>
          <a:p>
            <a:r>
              <a:rPr lang="en-US" altLang="zh-CN" dirty="0"/>
              <a:t>3. </a:t>
            </a:r>
            <a:r>
              <a:rPr lang="zh-CN" altLang="en-US" dirty="0"/>
              <a:t>RAA_YBCO_loop.mac</a:t>
            </a:r>
            <a:r>
              <a:rPr lang="en-US" altLang="zh-CN" dirty="0"/>
              <a:t>---------</a:t>
            </a:r>
            <a:r>
              <a:rPr lang="zh-CN" altLang="en-US" dirty="0"/>
              <a:t>Model iteration</a:t>
            </a:r>
          </a:p>
          <a:p>
            <a:r>
              <a:rPr lang="en-US" altLang="zh-CN" dirty="0"/>
              <a:t>4. </a:t>
            </a:r>
            <a:r>
              <a:rPr lang="zh-CN" altLang="en-US" dirty="0"/>
              <a:t>RAA_YBCO_cal_up.mac</a:t>
            </a:r>
            <a:r>
              <a:rPr lang="en-US" altLang="zh-CN" dirty="0"/>
              <a:t>-------</a:t>
            </a:r>
            <a:r>
              <a:rPr lang="zh-CN" altLang="en-US" dirty="0"/>
              <a:t> Loss Calculation</a:t>
            </a:r>
          </a:p>
          <a:p>
            <a:r>
              <a:rPr lang="en-US" altLang="zh-CN" dirty="0"/>
              <a:t>5. </a:t>
            </a:r>
            <a:r>
              <a:rPr lang="zh-CN" altLang="en-US" dirty="0"/>
              <a:t>RAA_YBCO_output_up.ma</a:t>
            </a:r>
            <a:r>
              <a:rPr lang="en-US" altLang="zh-CN" dirty="0"/>
              <a:t>c----</a:t>
            </a:r>
            <a:r>
              <a:rPr lang="zh-CN" altLang="en-US" dirty="0"/>
              <a:t> Result Output</a:t>
            </a:r>
          </a:p>
        </p:txBody>
      </p:sp>
      <p:pic>
        <p:nvPicPr>
          <p:cNvPr id="7" name="图片 6"/>
          <p:cNvPicPr>
            <a:picLocks noChangeAspect="1"/>
          </p:cNvPicPr>
          <p:nvPr/>
        </p:nvPicPr>
        <p:blipFill>
          <a:blip r:embed="rId2"/>
          <a:stretch>
            <a:fillRect/>
          </a:stretch>
        </p:blipFill>
        <p:spPr>
          <a:xfrm>
            <a:off x="5716649" y="1366767"/>
            <a:ext cx="6066082" cy="3474047"/>
          </a:xfrm>
          <a:prstGeom prst="rect">
            <a:avLst/>
          </a:prstGeom>
        </p:spPr>
      </p:pic>
      <p:sp>
        <p:nvSpPr>
          <p:cNvPr id="8" name="矩形 7"/>
          <p:cNvSpPr/>
          <p:nvPr/>
        </p:nvSpPr>
        <p:spPr>
          <a:xfrm>
            <a:off x="894359" y="5314669"/>
            <a:ext cx="11297641" cy="954107"/>
          </a:xfrm>
          <a:prstGeom prst="rect">
            <a:avLst/>
          </a:prstGeom>
        </p:spPr>
        <p:txBody>
          <a:bodyPr wrap="square">
            <a:spAutoFit/>
          </a:bodyPr>
          <a:lstStyle/>
          <a:p>
            <a:r>
              <a:rPr lang="zh-CN" altLang="en-US" dirty="0"/>
              <a:t>The program will run from file 1 to file 5</a:t>
            </a:r>
            <a:r>
              <a:rPr lang="en-US" altLang="zh-CN" dirty="0"/>
              <a:t>. For the beginners who do not know so much about ANSYS, </a:t>
            </a:r>
          </a:p>
          <a:p>
            <a:r>
              <a:rPr lang="en-US" altLang="zh-CN" dirty="0"/>
              <a:t>do</a:t>
            </a:r>
            <a:r>
              <a:rPr lang="en-US" altLang="zh-CN" sz="2000" b="1" dirty="0">
                <a:solidFill>
                  <a:srgbClr val="C00000"/>
                </a:solidFill>
              </a:rPr>
              <a:t> NOT</a:t>
            </a:r>
            <a:r>
              <a:rPr lang="en-US" altLang="zh-CN" dirty="0"/>
              <a:t> change any word from file 2 to 5. All you need to do is editing file 1 in which user can change </a:t>
            </a:r>
          </a:p>
          <a:p>
            <a:r>
              <a:rPr lang="en-US" altLang="zh-CN" dirty="0"/>
              <a:t>the tape parameters and coil parameters. After editing the  “RAA_YBCO_step.mac”, save the file.</a:t>
            </a:r>
            <a:endParaRPr lang="zh-CN" altLang="en-US" dirty="0"/>
          </a:p>
        </p:txBody>
      </p:sp>
      <p:cxnSp>
        <p:nvCxnSpPr>
          <p:cNvPr id="3" name="直接箭头连接符 2"/>
          <p:cNvCxnSpPr/>
          <p:nvPr/>
        </p:nvCxnSpPr>
        <p:spPr>
          <a:xfrm>
            <a:off x="5393376" y="4590472"/>
            <a:ext cx="1560946"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9" name="文本框 8"/>
          <p:cNvSpPr txBox="1"/>
          <p:nvPr/>
        </p:nvSpPr>
        <p:spPr>
          <a:xfrm>
            <a:off x="1893454" y="4216414"/>
            <a:ext cx="3648363" cy="923330"/>
          </a:xfrm>
          <a:prstGeom prst="rect">
            <a:avLst/>
          </a:prstGeom>
          <a:noFill/>
        </p:spPr>
        <p:txBody>
          <a:bodyPr wrap="square" rtlCol="0">
            <a:spAutoFit/>
          </a:bodyPr>
          <a:lstStyle/>
          <a:p>
            <a:r>
              <a:rPr lang="en-US" altLang="zh-CN" dirty="0"/>
              <a:t>Set coil parameters, as many as 10 pancake coils can be built in the model. </a:t>
            </a:r>
            <a:endParaRPr lang="zh-CN" altLang="en-US" dirty="0"/>
          </a:p>
        </p:txBody>
      </p:sp>
      <p:sp>
        <p:nvSpPr>
          <p:cNvPr id="13" name="矩形 12"/>
          <p:cNvSpPr/>
          <p:nvPr/>
        </p:nvSpPr>
        <p:spPr>
          <a:xfrm>
            <a:off x="6923918" y="4262448"/>
            <a:ext cx="1582956" cy="1049631"/>
          </a:xfrm>
          <a:prstGeom prst="rect">
            <a:avLst/>
          </a:prstGeom>
          <a:noFill/>
          <a:ln>
            <a:prstDash val="lgDash"/>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11" name="文本框 10"/>
          <p:cNvSpPr txBox="1"/>
          <p:nvPr/>
        </p:nvSpPr>
        <p:spPr>
          <a:xfrm>
            <a:off x="894359" y="6344752"/>
            <a:ext cx="8840882" cy="369332"/>
          </a:xfrm>
          <a:prstGeom prst="rect">
            <a:avLst/>
          </a:prstGeom>
          <a:noFill/>
        </p:spPr>
        <p:txBody>
          <a:bodyPr wrap="none" rtlCol="0">
            <a:spAutoFit/>
          </a:bodyPr>
          <a:lstStyle/>
          <a:p>
            <a:r>
              <a:rPr lang="en-US" altLang="zh-CN" dirty="0"/>
              <a:t>We recommend using default values without changing any parameters for the first run. </a:t>
            </a:r>
            <a:endParaRPr lang="zh-CN" altLang="en-US" dirty="0"/>
          </a:p>
        </p:txBody>
      </p:sp>
    </p:spTree>
    <p:extLst>
      <p:ext uri="{BB962C8B-B14F-4D97-AF65-F5344CB8AC3E}">
        <p14:creationId xmlns:p14="http://schemas.microsoft.com/office/powerpoint/2010/main" val="30502746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2149615" y="1340254"/>
            <a:ext cx="8741295" cy="4815687"/>
          </a:xfrm>
          <a:prstGeom prst="rect">
            <a:avLst/>
          </a:prstGeom>
        </p:spPr>
      </p:pic>
      <p:sp>
        <p:nvSpPr>
          <p:cNvPr id="6" name="文本框 5"/>
          <p:cNvSpPr txBox="1"/>
          <p:nvPr/>
        </p:nvSpPr>
        <p:spPr>
          <a:xfrm>
            <a:off x="471055" y="508000"/>
            <a:ext cx="1265381" cy="523220"/>
          </a:xfrm>
          <a:prstGeom prst="rect">
            <a:avLst/>
          </a:prstGeom>
          <a:noFill/>
        </p:spPr>
        <p:txBody>
          <a:bodyPr wrap="square" rtlCol="0">
            <a:spAutoFit/>
          </a:bodyPr>
          <a:lstStyle/>
          <a:p>
            <a:r>
              <a:rPr lang="en-US" altLang="zh-CN" sz="2800" dirty="0">
                <a:solidFill>
                  <a:srgbClr val="C00000"/>
                </a:solidFill>
              </a:rPr>
              <a:t>Step 4</a:t>
            </a:r>
            <a:endParaRPr lang="zh-CN" altLang="en-US" sz="2800" dirty="0">
              <a:solidFill>
                <a:srgbClr val="C00000"/>
              </a:solidFill>
            </a:endParaRPr>
          </a:p>
        </p:txBody>
      </p:sp>
      <p:sp>
        <p:nvSpPr>
          <p:cNvPr id="7" name="矩形 6"/>
          <p:cNvSpPr/>
          <p:nvPr/>
        </p:nvSpPr>
        <p:spPr>
          <a:xfrm>
            <a:off x="2149615" y="622012"/>
            <a:ext cx="7915564" cy="369332"/>
          </a:xfrm>
          <a:prstGeom prst="rect">
            <a:avLst/>
          </a:prstGeom>
        </p:spPr>
        <p:txBody>
          <a:bodyPr wrap="square">
            <a:spAutoFit/>
          </a:bodyPr>
          <a:lstStyle/>
          <a:p>
            <a:r>
              <a:rPr lang="en-US" altLang="zh-CN" dirty="0"/>
              <a:t>RUN the ANSYS program; TYPE “</a:t>
            </a:r>
            <a:r>
              <a:rPr lang="en-US" altLang="zh-CN" dirty="0" err="1"/>
              <a:t>RAA_YBCO_step</a:t>
            </a:r>
            <a:r>
              <a:rPr lang="en-US" altLang="zh-CN" dirty="0"/>
              <a:t>” into the textbox and ENTER </a:t>
            </a:r>
            <a:endParaRPr lang="zh-CN" altLang="en-US" dirty="0"/>
          </a:p>
        </p:txBody>
      </p:sp>
      <p:sp>
        <p:nvSpPr>
          <p:cNvPr id="8" name="矩形 7"/>
          <p:cNvSpPr/>
          <p:nvPr/>
        </p:nvSpPr>
        <p:spPr>
          <a:xfrm>
            <a:off x="3368917" y="1517515"/>
            <a:ext cx="1582956" cy="554476"/>
          </a:xfrm>
          <a:prstGeom prst="rect">
            <a:avLst/>
          </a:prstGeom>
          <a:noFill/>
          <a:ln w="31750">
            <a:prstDash val="lgDash"/>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b="1" dirty="0"/>
          </a:p>
        </p:txBody>
      </p:sp>
      <p:cxnSp>
        <p:nvCxnSpPr>
          <p:cNvPr id="9" name="直接箭头连接符 8"/>
          <p:cNvCxnSpPr/>
          <p:nvPr/>
        </p:nvCxnSpPr>
        <p:spPr>
          <a:xfrm>
            <a:off x="1807971" y="1837544"/>
            <a:ext cx="1560946" cy="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10" name="矩形 9"/>
          <p:cNvSpPr/>
          <p:nvPr/>
        </p:nvSpPr>
        <p:spPr>
          <a:xfrm>
            <a:off x="566659" y="1360055"/>
            <a:ext cx="1293976" cy="954977"/>
          </a:xfrm>
          <a:prstGeom prst="rect">
            <a:avLst/>
          </a:prstGeom>
          <a:ln>
            <a:prstDash val="lgDash"/>
          </a:ln>
        </p:spPr>
        <p:style>
          <a:lnRef idx="2">
            <a:schemeClr val="dk1"/>
          </a:lnRef>
          <a:fillRef idx="1">
            <a:schemeClr val="lt1"/>
          </a:fillRef>
          <a:effectRef idx="0">
            <a:schemeClr val="dk1"/>
          </a:effectRef>
          <a:fontRef idx="minor">
            <a:schemeClr val="dk1"/>
          </a:fontRef>
        </p:style>
        <p:txBody>
          <a:bodyPr rtlCol="0" anchor="ctr"/>
          <a:lstStyle/>
          <a:p>
            <a:pPr algn="ctr"/>
            <a:r>
              <a:rPr lang="en-US" altLang="zh-CN" dirty="0"/>
              <a:t>TYPE the file name</a:t>
            </a:r>
            <a:endParaRPr lang="zh-CN" altLang="en-US" dirty="0"/>
          </a:p>
        </p:txBody>
      </p:sp>
    </p:spTree>
    <p:extLst>
      <p:ext uri="{BB962C8B-B14F-4D97-AF65-F5344CB8AC3E}">
        <p14:creationId xmlns:p14="http://schemas.microsoft.com/office/powerpoint/2010/main" val="14758440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471055" y="508000"/>
            <a:ext cx="1265381" cy="523220"/>
          </a:xfrm>
          <a:prstGeom prst="rect">
            <a:avLst/>
          </a:prstGeom>
          <a:noFill/>
        </p:spPr>
        <p:txBody>
          <a:bodyPr wrap="square" rtlCol="0">
            <a:spAutoFit/>
          </a:bodyPr>
          <a:lstStyle/>
          <a:p>
            <a:r>
              <a:rPr lang="en-US" altLang="zh-CN" sz="2800" dirty="0">
                <a:solidFill>
                  <a:srgbClr val="C00000"/>
                </a:solidFill>
              </a:rPr>
              <a:t>Step 5</a:t>
            </a:r>
            <a:endParaRPr lang="zh-CN" altLang="en-US" sz="2800" dirty="0">
              <a:solidFill>
                <a:srgbClr val="C00000"/>
              </a:solidFill>
            </a:endParaRPr>
          </a:p>
        </p:txBody>
      </p:sp>
      <p:sp>
        <p:nvSpPr>
          <p:cNvPr id="6" name="矩形 5"/>
          <p:cNvSpPr/>
          <p:nvPr/>
        </p:nvSpPr>
        <p:spPr>
          <a:xfrm>
            <a:off x="2660189" y="508000"/>
            <a:ext cx="7222719" cy="646331"/>
          </a:xfrm>
          <a:prstGeom prst="rect">
            <a:avLst/>
          </a:prstGeom>
        </p:spPr>
        <p:txBody>
          <a:bodyPr wrap="square">
            <a:spAutoFit/>
          </a:bodyPr>
          <a:lstStyle/>
          <a:p>
            <a:r>
              <a:rPr lang="zh-CN" altLang="en-US" dirty="0"/>
              <a:t>When the </a:t>
            </a:r>
            <a:r>
              <a:rPr lang="en-US" altLang="zh-CN" dirty="0"/>
              <a:t>calculation</a:t>
            </a:r>
            <a:r>
              <a:rPr lang="zh-CN" altLang="en-US" dirty="0"/>
              <a:t> is finished, </a:t>
            </a:r>
            <a:r>
              <a:rPr lang="en-US" altLang="zh-CN" dirty="0"/>
              <a:t>open the </a:t>
            </a:r>
            <a:r>
              <a:rPr lang="zh-CN" altLang="en-US" dirty="0"/>
              <a:t>RAA_YBCO_result.txt file in ANSYS working folder </a:t>
            </a:r>
            <a:r>
              <a:rPr lang="en-US" altLang="zh-CN" dirty="0"/>
              <a:t>to get the results. </a:t>
            </a:r>
            <a:endParaRPr lang="zh-CN" altLang="en-US" dirty="0"/>
          </a:p>
        </p:txBody>
      </p:sp>
      <p:sp>
        <p:nvSpPr>
          <p:cNvPr id="3" name="文本框 2"/>
          <p:cNvSpPr txBox="1"/>
          <p:nvPr/>
        </p:nvSpPr>
        <p:spPr>
          <a:xfrm>
            <a:off x="471055" y="1693078"/>
            <a:ext cx="5359988" cy="1754326"/>
          </a:xfrm>
          <a:prstGeom prst="rect">
            <a:avLst/>
          </a:prstGeom>
          <a:noFill/>
        </p:spPr>
        <p:txBody>
          <a:bodyPr wrap="square" rtlCol="0">
            <a:spAutoFit/>
          </a:bodyPr>
          <a:lstStyle/>
          <a:p>
            <a:pPr marL="285750" indent="-285750">
              <a:buFont typeface="Wingdings" panose="05000000000000000000" pitchFamily="2" charset="2"/>
              <a:buChar char="p"/>
            </a:pPr>
            <a:r>
              <a:rPr lang="en-US" altLang="zh-CN" dirty="0"/>
              <a:t>The fist column  indicates the number of the coil. </a:t>
            </a:r>
          </a:p>
          <a:p>
            <a:pPr marL="285750" indent="-285750">
              <a:buFont typeface="Wingdings" panose="05000000000000000000" pitchFamily="2" charset="2"/>
              <a:buChar char="p"/>
            </a:pPr>
            <a:r>
              <a:rPr lang="en-US" altLang="zh-CN" dirty="0"/>
              <a:t>The second column indicates the  number of turn in each coil. </a:t>
            </a:r>
          </a:p>
          <a:p>
            <a:pPr marL="285750" indent="-285750">
              <a:buFont typeface="Wingdings" panose="05000000000000000000" pitchFamily="2" charset="2"/>
              <a:buChar char="p"/>
            </a:pPr>
            <a:r>
              <a:rPr lang="en-US" altLang="zh-CN" dirty="0"/>
              <a:t>The third column indicates the excitation current.</a:t>
            </a:r>
          </a:p>
          <a:p>
            <a:pPr marL="285750" indent="-285750">
              <a:buFont typeface="Wingdings" panose="05000000000000000000" pitchFamily="2" charset="2"/>
              <a:buChar char="p"/>
            </a:pPr>
            <a:r>
              <a:rPr lang="en-US" altLang="zh-CN" dirty="0"/>
              <a:t>The fourth column indicates the AC loss in each turn.</a:t>
            </a:r>
          </a:p>
        </p:txBody>
      </p:sp>
      <p:pic>
        <p:nvPicPr>
          <p:cNvPr id="5" name="图片 4"/>
          <p:cNvPicPr>
            <a:picLocks noChangeAspect="1"/>
          </p:cNvPicPr>
          <p:nvPr/>
        </p:nvPicPr>
        <p:blipFill>
          <a:blip r:embed="rId2"/>
          <a:stretch>
            <a:fillRect/>
          </a:stretch>
        </p:blipFill>
        <p:spPr>
          <a:xfrm>
            <a:off x="6043480" y="1693078"/>
            <a:ext cx="5037257" cy="4099915"/>
          </a:xfrm>
          <a:prstGeom prst="rect">
            <a:avLst/>
          </a:prstGeom>
        </p:spPr>
        <p:style>
          <a:lnRef idx="2">
            <a:schemeClr val="dk1"/>
          </a:lnRef>
          <a:fillRef idx="1">
            <a:schemeClr val="lt1"/>
          </a:fillRef>
          <a:effectRef idx="0">
            <a:schemeClr val="dk1"/>
          </a:effectRef>
          <a:fontRef idx="minor">
            <a:schemeClr val="dk1"/>
          </a:fontRef>
        </p:style>
      </p:pic>
      <p:sp>
        <p:nvSpPr>
          <p:cNvPr id="2" name="文本框 1"/>
          <p:cNvSpPr txBox="1"/>
          <p:nvPr/>
        </p:nvSpPr>
        <p:spPr>
          <a:xfrm>
            <a:off x="549563" y="5054329"/>
            <a:ext cx="5036717" cy="1477328"/>
          </a:xfrm>
          <a:prstGeom prst="rect">
            <a:avLst/>
          </a:prstGeom>
          <a:noFill/>
        </p:spPr>
        <p:txBody>
          <a:bodyPr wrap="square" rtlCol="0">
            <a:spAutoFit/>
          </a:bodyPr>
          <a:lstStyle/>
          <a:p>
            <a:r>
              <a:rPr lang="en-US" altLang="zh-CN" dirty="0"/>
              <a:t>The AC loss of the magnet only takes account the winding in  the first quadrant.  To get the total loss including the mirror parts, you should multiply the factor of 2. </a:t>
            </a:r>
            <a:r>
              <a:rPr lang="en-US" altLang="zh-CN" dirty="0">
                <a:solidFill>
                  <a:srgbClr val="FF0000"/>
                </a:solidFill>
              </a:rPr>
              <a:t>(Please go to Step 6 to understand the mirror parts)</a:t>
            </a:r>
            <a:endParaRPr lang="zh-CN" altLang="en-US" dirty="0">
              <a:solidFill>
                <a:srgbClr val="FF0000"/>
              </a:solidFill>
            </a:endParaRPr>
          </a:p>
        </p:txBody>
      </p:sp>
    </p:spTree>
    <p:extLst>
      <p:ext uri="{BB962C8B-B14F-4D97-AF65-F5344CB8AC3E}">
        <p14:creationId xmlns:p14="http://schemas.microsoft.com/office/powerpoint/2010/main" val="1139439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5"/>
          <p:cNvSpPr txBox="1"/>
          <p:nvPr/>
        </p:nvSpPr>
        <p:spPr>
          <a:xfrm>
            <a:off x="471055" y="508000"/>
            <a:ext cx="1265381" cy="523220"/>
          </a:xfrm>
          <a:prstGeom prst="rect">
            <a:avLst/>
          </a:prstGeom>
          <a:noFill/>
        </p:spPr>
        <p:txBody>
          <a:bodyPr wrap="square" rtlCol="0">
            <a:spAutoFit/>
          </a:bodyPr>
          <a:lstStyle/>
          <a:p>
            <a:r>
              <a:rPr lang="en-US" altLang="zh-CN" sz="2800" dirty="0">
                <a:solidFill>
                  <a:srgbClr val="C00000"/>
                </a:solidFill>
              </a:rPr>
              <a:t>Step 6</a:t>
            </a:r>
            <a:endParaRPr lang="zh-CN" altLang="en-US" sz="2800" dirty="0">
              <a:solidFill>
                <a:srgbClr val="C00000"/>
              </a:solidFill>
            </a:endParaRPr>
          </a:p>
        </p:txBody>
      </p:sp>
      <p:sp>
        <p:nvSpPr>
          <p:cNvPr id="7" name="矩形 6"/>
          <p:cNvSpPr/>
          <p:nvPr/>
        </p:nvSpPr>
        <p:spPr>
          <a:xfrm>
            <a:off x="2639869" y="584944"/>
            <a:ext cx="8485331" cy="369332"/>
          </a:xfrm>
          <a:prstGeom prst="rect">
            <a:avLst/>
          </a:prstGeom>
        </p:spPr>
        <p:txBody>
          <a:bodyPr wrap="square">
            <a:spAutoFit/>
          </a:bodyPr>
          <a:lstStyle/>
          <a:p>
            <a:r>
              <a:rPr lang="en-US" altLang="zh-CN" dirty="0"/>
              <a:t>Take a close look of current distribution and field distribution on winding</a:t>
            </a:r>
            <a:endParaRPr lang="zh-CN" altLang="en-US" dirty="0"/>
          </a:p>
        </p:txBody>
      </p:sp>
      <p:sp>
        <p:nvSpPr>
          <p:cNvPr id="18" name="文本框 17"/>
          <p:cNvSpPr txBox="1"/>
          <p:nvPr/>
        </p:nvSpPr>
        <p:spPr>
          <a:xfrm>
            <a:off x="246611" y="2012486"/>
            <a:ext cx="4353097" cy="1200329"/>
          </a:xfrm>
          <a:prstGeom prst="rect">
            <a:avLst/>
          </a:prstGeom>
          <a:noFill/>
        </p:spPr>
        <p:txBody>
          <a:bodyPr wrap="square" rtlCol="0">
            <a:spAutoFit/>
          </a:bodyPr>
          <a:lstStyle/>
          <a:p>
            <a:r>
              <a:rPr lang="en-US" altLang="zh-CN" dirty="0"/>
              <a:t>The coil is built in axisymmetric coordinate system and the winding is built in the first quadrant. ANSYS by defaults builds the mirror parts along X-axis</a:t>
            </a:r>
            <a:endParaRPr lang="zh-CN" altLang="en-US" dirty="0"/>
          </a:p>
        </p:txBody>
      </p:sp>
      <p:grpSp>
        <p:nvGrpSpPr>
          <p:cNvPr id="3" name="组合 2"/>
          <p:cNvGrpSpPr/>
          <p:nvPr/>
        </p:nvGrpSpPr>
        <p:grpSpPr>
          <a:xfrm>
            <a:off x="4128655" y="1370475"/>
            <a:ext cx="7339113" cy="5321271"/>
            <a:chOff x="3454400" y="1536729"/>
            <a:chExt cx="7339113" cy="5321271"/>
          </a:xfrm>
        </p:grpSpPr>
        <p:pic>
          <p:nvPicPr>
            <p:cNvPr id="5" name="图片 4"/>
            <p:cNvPicPr>
              <a:picLocks noChangeAspect="1"/>
            </p:cNvPicPr>
            <p:nvPr/>
          </p:nvPicPr>
          <p:blipFill>
            <a:blip r:embed="rId2"/>
            <a:stretch>
              <a:fillRect/>
            </a:stretch>
          </p:blipFill>
          <p:spPr>
            <a:xfrm>
              <a:off x="5495073" y="1555573"/>
              <a:ext cx="3425408" cy="2791266"/>
            </a:xfrm>
            <a:prstGeom prst="rect">
              <a:avLst/>
            </a:prstGeom>
          </p:spPr>
        </p:pic>
        <p:cxnSp>
          <p:nvCxnSpPr>
            <p:cNvPr id="9" name="直接箭头连接符 8"/>
            <p:cNvCxnSpPr/>
            <p:nvPr/>
          </p:nvCxnSpPr>
          <p:spPr>
            <a:xfrm>
              <a:off x="4826000" y="4346839"/>
              <a:ext cx="5324763"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0" name="文本框 9"/>
            <p:cNvSpPr txBox="1"/>
            <p:nvPr/>
          </p:nvSpPr>
          <p:spPr>
            <a:xfrm>
              <a:off x="9950233" y="3862599"/>
              <a:ext cx="843280" cy="369332"/>
            </a:xfrm>
            <a:prstGeom prst="rect">
              <a:avLst/>
            </a:prstGeom>
            <a:noFill/>
          </p:spPr>
          <p:txBody>
            <a:bodyPr wrap="square" rtlCol="0">
              <a:spAutoFit/>
            </a:bodyPr>
            <a:lstStyle/>
            <a:p>
              <a:r>
                <a:rPr lang="en-US" altLang="zh-CN" dirty="0"/>
                <a:t>X</a:t>
              </a:r>
              <a:endParaRPr lang="zh-CN" altLang="en-US" dirty="0"/>
            </a:p>
          </p:txBody>
        </p:sp>
        <p:cxnSp>
          <p:nvCxnSpPr>
            <p:cNvPr id="13" name="直接连接符 12"/>
            <p:cNvCxnSpPr/>
            <p:nvPr/>
          </p:nvCxnSpPr>
          <p:spPr>
            <a:xfrm flipH="1">
              <a:off x="3454400" y="4346839"/>
              <a:ext cx="1666240" cy="0"/>
            </a:xfrm>
            <a:prstGeom prst="line">
              <a:avLst/>
            </a:prstGeom>
            <a:ln w="22225">
              <a:prstDash val="dash"/>
            </a:ln>
          </p:spPr>
          <p:style>
            <a:lnRef idx="2">
              <a:schemeClr val="dk1"/>
            </a:lnRef>
            <a:fillRef idx="0">
              <a:schemeClr val="dk1"/>
            </a:fillRef>
            <a:effectRef idx="1">
              <a:schemeClr val="dk1"/>
            </a:effectRef>
            <a:fontRef idx="minor">
              <a:schemeClr val="tx1"/>
            </a:fontRef>
          </p:style>
        </p:cxnSp>
        <p:cxnSp>
          <p:nvCxnSpPr>
            <p:cNvPr id="17" name="直接箭头连接符 16"/>
            <p:cNvCxnSpPr/>
            <p:nvPr/>
          </p:nvCxnSpPr>
          <p:spPr>
            <a:xfrm flipV="1">
              <a:off x="4043680" y="1536729"/>
              <a:ext cx="0" cy="505968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9" name="矩形 18"/>
            <p:cNvSpPr/>
            <p:nvPr/>
          </p:nvSpPr>
          <p:spPr>
            <a:xfrm>
              <a:off x="5933440" y="4646414"/>
              <a:ext cx="447040" cy="1009412"/>
            </a:xfrm>
            <a:prstGeom prst="rect">
              <a:avLst/>
            </a:prstGeom>
            <a:ln w="22225">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sp>
          <p:nvSpPr>
            <p:cNvPr id="20" name="矩形 19"/>
            <p:cNvSpPr/>
            <p:nvPr/>
          </p:nvSpPr>
          <p:spPr>
            <a:xfrm>
              <a:off x="5933440" y="5848588"/>
              <a:ext cx="447040" cy="1009412"/>
            </a:xfrm>
            <a:prstGeom prst="rect">
              <a:avLst/>
            </a:prstGeom>
            <a:ln w="22225">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zh-CN" altLang="en-US"/>
            </a:p>
          </p:txBody>
        </p:sp>
        <p:cxnSp>
          <p:nvCxnSpPr>
            <p:cNvPr id="22" name="直接箭头连接符 21"/>
            <p:cNvCxnSpPr/>
            <p:nvPr/>
          </p:nvCxnSpPr>
          <p:spPr>
            <a:xfrm flipH="1">
              <a:off x="6421120" y="3466405"/>
              <a:ext cx="502054"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3" name="文本框 22"/>
            <p:cNvSpPr txBox="1"/>
            <p:nvPr/>
          </p:nvSpPr>
          <p:spPr>
            <a:xfrm>
              <a:off x="6969760" y="3302000"/>
              <a:ext cx="914400" cy="369332"/>
            </a:xfrm>
            <a:prstGeom prst="rect">
              <a:avLst/>
            </a:prstGeom>
            <a:noFill/>
          </p:spPr>
          <p:txBody>
            <a:bodyPr wrap="square" rtlCol="0">
              <a:spAutoFit/>
            </a:bodyPr>
            <a:lstStyle/>
            <a:p>
              <a:r>
                <a:rPr lang="en-US" altLang="zh-CN" dirty="0"/>
                <a:t>coil1</a:t>
              </a:r>
              <a:endParaRPr lang="zh-CN" altLang="en-US" dirty="0"/>
            </a:p>
          </p:txBody>
        </p:sp>
        <p:sp>
          <p:nvSpPr>
            <p:cNvPr id="24" name="文本框 23"/>
            <p:cNvSpPr txBox="1"/>
            <p:nvPr/>
          </p:nvSpPr>
          <p:spPr>
            <a:xfrm>
              <a:off x="6990080" y="2108564"/>
              <a:ext cx="914400" cy="369332"/>
            </a:xfrm>
            <a:prstGeom prst="rect">
              <a:avLst/>
            </a:prstGeom>
            <a:noFill/>
          </p:spPr>
          <p:txBody>
            <a:bodyPr wrap="square" rtlCol="0">
              <a:spAutoFit/>
            </a:bodyPr>
            <a:lstStyle/>
            <a:p>
              <a:r>
                <a:rPr lang="en-US" altLang="zh-CN" dirty="0"/>
                <a:t>coil2</a:t>
              </a:r>
              <a:endParaRPr lang="zh-CN" altLang="en-US" dirty="0"/>
            </a:p>
          </p:txBody>
        </p:sp>
        <p:cxnSp>
          <p:nvCxnSpPr>
            <p:cNvPr id="25" name="直接箭头连接符 24"/>
            <p:cNvCxnSpPr/>
            <p:nvPr/>
          </p:nvCxnSpPr>
          <p:spPr>
            <a:xfrm flipH="1">
              <a:off x="6437226" y="2293230"/>
              <a:ext cx="502054"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6" name="直接箭头连接符 25"/>
            <p:cNvCxnSpPr/>
            <p:nvPr/>
          </p:nvCxnSpPr>
          <p:spPr>
            <a:xfrm flipH="1">
              <a:off x="6437226" y="5151120"/>
              <a:ext cx="502054"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7" name="文本框 26"/>
            <p:cNvSpPr txBox="1"/>
            <p:nvPr/>
          </p:nvSpPr>
          <p:spPr>
            <a:xfrm>
              <a:off x="6990080" y="4948136"/>
              <a:ext cx="2499360" cy="369332"/>
            </a:xfrm>
            <a:prstGeom prst="rect">
              <a:avLst/>
            </a:prstGeom>
            <a:noFill/>
          </p:spPr>
          <p:txBody>
            <a:bodyPr wrap="square" rtlCol="0">
              <a:spAutoFit/>
            </a:bodyPr>
            <a:lstStyle/>
            <a:p>
              <a:r>
                <a:rPr lang="en-US" altLang="zh-CN" dirty="0"/>
                <a:t>Mirror coil1 </a:t>
              </a:r>
              <a:endParaRPr lang="zh-CN" altLang="en-US" dirty="0"/>
            </a:p>
          </p:txBody>
        </p:sp>
        <p:cxnSp>
          <p:nvCxnSpPr>
            <p:cNvPr id="28" name="直接箭头连接符 27"/>
            <p:cNvCxnSpPr/>
            <p:nvPr/>
          </p:nvCxnSpPr>
          <p:spPr>
            <a:xfrm flipH="1">
              <a:off x="6437226" y="6418765"/>
              <a:ext cx="502054"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9" name="文本框 28"/>
            <p:cNvSpPr txBox="1"/>
            <p:nvPr/>
          </p:nvSpPr>
          <p:spPr>
            <a:xfrm>
              <a:off x="6990080" y="6215781"/>
              <a:ext cx="2499360" cy="369332"/>
            </a:xfrm>
            <a:prstGeom prst="rect">
              <a:avLst/>
            </a:prstGeom>
            <a:noFill/>
          </p:spPr>
          <p:txBody>
            <a:bodyPr wrap="square" rtlCol="0">
              <a:spAutoFit/>
            </a:bodyPr>
            <a:lstStyle/>
            <a:p>
              <a:r>
                <a:rPr lang="en-US" altLang="zh-CN" dirty="0"/>
                <a:t>Mirror coil2 </a:t>
              </a:r>
              <a:endParaRPr lang="zh-CN" altLang="en-US" dirty="0"/>
            </a:p>
          </p:txBody>
        </p:sp>
      </p:grpSp>
      <p:sp>
        <p:nvSpPr>
          <p:cNvPr id="2" name="文本框 1"/>
          <p:cNvSpPr txBox="1"/>
          <p:nvPr/>
        </p:nvSpPr>
        <p:spPr>
          <a:xfrm>
            <a:off x="123971" y="5036003"/>
            <a:ext cx="4639425" cy="1200329"/>
          </a:xfrm>
          <a:prstGeom prst="rect">
            <a:avLst/>
          </a:prstGeom>
          <a:noFill/>
        </p:spPr>
        <p:txBody>
          <a:bodyPr wrap="square" rtlCol="0">
            <a:spAutoFit/>
          </a:bodyPr>
          <a:lstStyle/>
          <a:p>
            <a:r>
              <a:rPr lang="en-US" altLang="zh-CN" dirty="0"/>
              <a:t>The figures shows the current distribution of the winding based on default parameters. The magnet consists of four 10-turn coils carrying 0.5Ic. </a:t>
            </a:r>
            <a:endParaRPr lang="zh-CN" altLang="en-US" dirty="0"/>
          </a:p>
        </p:txBody>
      </p:sp>
    </p:spTree>
    <p:extLst>
      <p:ext uri="{BB962C8B-B14F-4D97-AF65-F5344CB8AC3E}">
        <p14:creationId xmlns:p14="http://schemas.microsoft.com/office/powerpoint/2010/main" val="3515913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834640" y="2519680"/>
            <a:ext cx="7355840" cy="1323439"/>
          </a:xfrm>
          <a:prstGeom prst="rect">
            <a:avLst/>
          </a:prstGeom>
          <a:noFill/>
        </p:spPr>
        <p:txBody>
          <a:bodyPr wrap="square" rtlCol="0">
            <a:spAutoFit/>
          </a:bodyPr>
          <a:lstStyle/>
          <a:p>
            <a:r>
              <a:rPr lang="en-US" altLang="zh-CN" sz="4000" dirty="0">
                <a:solidFill>
                  <a:srgbClr val="FF0000"/>
                </a:solidFill>
                <a:latin typeface="Gill Sans Ultra Bold" panose="020B0A02020104020203" pitchFamily="34" charset="0"/>
              </a:rPr>
              <a:t>Enjoy simulation </a:t>
            </a:r>
          </a:p>
          <a:p>
            <a:r>
              <a:rPr lang="en-US" altLang="zh-CN" sz="4000" dirty="0">
                <a:solidFill>
                  <a:srgbClr val="FF0000"/>
                </a:solidFill>
                <a:latin typeface="Gill Sans Ultra Bold" panose="020B0A02020104020203" pitchFamily="34" charset="0"/>
              </a:rPr>
              <a:t>Enjoy  RAA</a:t>
            </a:r>
          </a:p>
        </p:txBody>
      </p:sp>
    </p:spTree>
    <p:extLst>
      <p:ext uri="{BB962C8B-B14F-4D97-AF65-F5344CB8AC3E}">
        <p14:creationId xmlns:p14="http://schemas.microsoft.com/office/powerpoint/2010/main" val="2111326573"/>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1063</TotalTime>
  <Words>604</Words>
  <Application>Microsoft Office PowerPoint</Application>
  <PresentationFormat>宽屏</PresentationFormat>
  <Paragraphs>53</Paragraphs>
  <Slides>8</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8</vt:i4>
      </vt:variant>
    </vt:vector>
  </HeadingPairs>
  <TitlesOfParts>
    <vt:vector size="14" baseType="lpstr">
      <vt:lpstr>等线</vt:lpstr>
      <vt:lpstr>等线 Light</vt:lpstr>
      <vt:lpstr>Arial</vt:lpstr>
      <vt:lpstr>Gill Sans Ultra Bold</vt:lpstr>
      <vt:lpstr>Wingdings</vt:lpstr>
      <vt:lpstr>Office 主题​​</vt:lpstr>
      <vt:lpstr>How to use RAA</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Windows 用户</dc:creator>
  <cp:lastModifiedBy>lingfenglai@gmail.com</cp:lastModifiedBy>
  <cp:revision>95</cp:revision>
  <dcterms:created xsi:type="dcterms:W3CDTF">2019-03-19T13:24:45Z</dcterms:created>
  <dcterms:modified xsi:type="dcterms:W3CDTF">2019-03-25T06:13:47Z</dcterms:modified>
</cp:coreProperties>
</file>